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7" r:id="rId11"/>
    <p:sldId id="268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5163-9EA0-BF4A-A654-F09CE158C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3FCFE-F596-F24C-B72F-142760FDE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9161B-E68B-8D48-887B-77B46118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4E70-524D-5240-9499-92C97157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48F68-5D09-7046-8F4E-6739DBB7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2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643A-1A1A-3246-BC76-3CB681E1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FC5B6-3630-6C4D-85FB-7CF8BC1EF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49834-3547-2746-B505-0465E9B6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28363-ED00-054C-A9F0-51AEEE7F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6E70-F80F-524F-9C20-38F9C702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C74568-AE53-274A-B213-267329F8BC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5A915-C345-B14F-83D7-B182B3484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86D63-DCE2-DD45-8FCF-974163B3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9FBA1-1223-904E-BD0F-63D04CBE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41DA5-6697-BC4A-8862-24C7D443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5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62C8-27E5-7C4E-855D-2277CC83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807A-03A4-454F-A64C-8547C76A0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3288-A32E-1C4D-B885-E5A950EC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466BA-14AD-734E-895A-6A196611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B48C0-7F32-1F45-966F-02AD7C444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1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D46C-9107-D344-BD3A-1F994429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FA59C-7BC5-DA4B-8595-45EDC48A2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57B78-9FE4-CD41-9F73-53B64871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44-1D20-F84A-A757-1E5BC5D0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21821-67AF-EA47-869F-6E9B0E21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2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2332C-A0D0-1B46-A104-9BCD6C72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164C3-47B6-074C-BE98-EBC00A797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2207A-894F-0F4D-BE3C-3A9E9677A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2311C-D15D-7545-AD9E-565AE7BD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3FF88-9CC1-4F42-BE94-7F49086C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EBD1E-F309-2C44-BB02-6F94F06C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1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0D34-180C-8946-A9B5-A26BEA73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1B73E-3FCC-744C-8556-498B11FFB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2B9AD-EBDE-104C-ADC7-BF3AA90E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7CD40-AD1E-9D43-9DE8-4E4A58E01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40706B-075F-DA4F-BAE3-A054A9CC6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F86C9-48ED-0148-8228-42729FC8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F3198-2CF2-2E4D-BCE7-046E3C85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6FFBB-9869-B84F-94AF-B62CF62B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7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C8C2-39AD-8B47-993A-EC78D471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7895D-4DD4-D14A-8B58-4B0C2D24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DB919-5380-8D40-9015-436886CF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779B4-536C-A84B-BC8B-0BE17724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6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52256-D9F9-544E-86C0-AFB24CC3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57575-4158-3741-9593-BB19E814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2AF86-DBFD-6A44-B3AC-99AFB1F2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6C0C-2624-1047-A677-C92A3D43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8BAE-F150-264C-A602-A447CB0E8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2CB13-8BB1-3D4F-B880-5D0B727D7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B92ED-B8AE-7B48-9A57-11E99B72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44BD0-29B1-BB42-8168-BE7625C5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B2177-78DF-E942-AC33-CFA5F353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D6B8-516D-1B42-8FD8-BC00EC02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D3AFC-21A3-6A49-83A7-07569D5E34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CE6D8-DE1F-3C41-A7F2-A18DA48E5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2F68C-E23B-3148-9F24-A9052BAB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557FE-72C0-5F4A-839C-40C0C0A6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FB498-329C-964C-B3B9-F6828EF0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9BF32-8819-8E40-A525-72EF1C66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05B4-CE5F-9141-855A-1A5723F4E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27529-5E42-1C4D-B0CD-017A55C6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E0980-BC3A-E547-B050-645FE66CA9F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8BE87-80F6-6C47-9968-1CCD50E9F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9312-A7FF-DC47-9AD3-1B420FCC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A5FFE-62EC-3A44-9797-24BF4CC77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0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024D1BE-D86C-AB49-9CEA-48921AC805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7F57-0ACE-6242-B082-CD4C96C7F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45811" cy="35619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8800" b="1" dirty="0">
                <a:latin typeface="News Gothic MT" panose="020B0503020103020203" pitchFamily="34" charset="0"/>
              </a:rPr>
              <a:t>News-</a:t>
            </a:r>
            <a:r>
              <a:rPr lang="en-US" sz="8800" b="1" i="1" dirty="0" err="1">
                <a:latin typeface="News Gothic MT" panose="020B0503020103020203" pitchFamily="34" charset="0"/>
              </a:rPr>
              <a:t>ish</a:t>
            </a:r>
            <a:endParaRPr lang="en-US" sz="8800" b="1" i="1" dirty="0">
              <a:latin typeface="News Gothic MT" panose="020B0503020103020203" pitchFamily="34" charset="0"/>
            </a:endParaRPr>
          </a:p>
          <a:p>
            <a:pPr marL="0" indent="0" algn="r">
              <a:buNone/>
            </a:pPr>
            <a:r>
              <a:rPr lang="en-US" sz="3200" i="1" dirty="0">
                <a:latin typeface="News Gothic MT" panose="020B0503020103020203" pitchFamily="34" charset="0"/>
              </a:rPr>
              <a:t>A Machine Learning Classification Model</a:t>
            </a:r>
          </a:p>
          <a:p>
            <a:pPr marL="0" indent="0" algn="r">
              <a:buNone/>
            </a:pPr>
            <a:r>
              <a:rPr lang="en-US" sz="2000" i="1" dirty="0">
                <a:latin typeface="News Gothic MT" panose="020B0503020103020203" pitchFamily="34" charset="0"/>
              </a:rPr>
              <a:t>by Matt Mead, Allan Hunt, Alex </a:t>
            </a:r>
            <a:r>
              <a:rPr lang="en-US" sz="2000" i="1" dirty="0" err="1">
                <a:latin typeface="News Gothic MT" panose="020B0503020103020203" pitchFamily="34" charset="0"/>
              </a:rPr>
              <a:t>Mogren</a:t>
            </a:r>
            <a:r>
              <a:rPr lang="en-US" sz="2000" i="1" dirty="0">
                <a:latin typeface="News Gothic MT" panose="020B0503020103020203" pitchFamily="34" charset="0"/>
              </a:rPr>
              <a:t>, and Emilio Bello </a:t>
            </a:r>
            <a:endParaRPr lang="en-US" sz="4400" i="1" dirty="0">
              <a:latin typeface="News Gothic MT" panose="020B0503020103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8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Preprocessing</a:t>
            </a:r>
          </a:p>
        </p:txBody>
      </p:sp>
      <p:pic>
        <p:nvPicPr>
          <p:cNvPr id="4" name="Picture 3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F7DBCC6C-D546-5F46-AFA3-234BC1980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7800" y="1716600"/>
            <a:ext cx="3438200" cy="4632718"/>
          </a:xfrm>
          <a:prstGeom prst="rect">
            <a:avLst/>
          </a:prstGeom>
        </p:spPr>
      </p:pic>
      <p:pic>
        <p:nvPicPr>
          <p:cNvPr id="7" name="Picture 6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038372D0-655D-B846-86FC-F27752E7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1716600"/>
            <a:ext cx="3560504" cy="4632718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69442EF-32A9-894E-8839-E7BC79411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9592" y="1825625"/>
            <a:ext cx="5772816" cy="4351338"/>
          </a:xfrm>
        </p:spPr>
      </p:pic>
    </p:spTree>
    <p:extLst>
      <p:ext uri="{BB962C8B-B14F-4D97-AF65-F5344CB8AC3E}">
        <p14:creationId xmlns:p14="http://schemas.microsoft.com/office/powerpoint/2010/main" val="335200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Training the Model</a:t>
            </a:r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271B80A-8450-A54A-B097-80C53435E8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072981" y="1492578"/>
            <a:ext cx="5009069" cy="5017431"/>
          </a:xfrm>
          <a:prstGeom prst="rect">
            <a:avLst/>
          </a:prstGeom>
        </p:spPr>
      </p:pic>
      <p:pic>
        <p:nvPicPr>
          <p:cNvPr id="8" name="Picture 7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8D67ACC9-C3AA-8D4E-81D6-511FBEE3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6057336" y="1492578"/>
            <a:ext cx="5009069" cy="5017431"/>
          </a:xfrm>
          <a:prstGeom prst="rect">
            <a:avLst/>
          </a:prstGeo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695F33-DBDD-8A47-AA3F-DFB1B810E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3016" y="1825625"/>
            <a:ext cx="9565967" cy="4351338"/>
          </a:xfrm>
        </p:spPr>
      </p:pic>
    </p:spTree>
    <p:extLst>
      <p:ext uri="{BB962C8B-B14F-4D97-AF65-F5344CB8AC3E}">
        <p14:creationId xmlns:p14="http://schemas.microsoft.com/office/powerpoint/2010/main" val="743952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D869-819C-6B4D-80B9-E314C801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Naïve Bayes Classifier</a:t>
            </a:r>
          </a:p>
        </p:txBody>
      </p:sp>
      <p:pic>
        <p:nvPicPr>
          <p:cNvPr id="5" name="Picture 4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365E64BD-06AD-9F42-9E16-D04857214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199" y="1690688"/>
            <a:ext cx="807782" cy="4382534"/>
          </a:xfrm>
          <a:prstGeom prst="rect">
            <a:avLst/>
          </a:prstGeom>
        </p:spPr>
      </p:pic>
      <p:pic>
        <p:nvPicPr>
          <p:cNvPr id="6" name="Picture 5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7A67DE92-187B-E44F-BF7A-F555F1860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792" y="4121536"/>
            <a:ext cx="700466" cy="1957554"/>
          </a:xfrm>
          <a:prstGeom prst="rect">
            <a:avLst/>
          </a:prstGeom>
        </p:spPr>
      </p:pic>
      <p:pic>
        <p:nvPicPr>
          <p:cNvPr id="7" name="Picture 6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BC9C4F88-9CD3-2C4F-94C7-DFE94A476B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097" y="1690688"/>
            <a:ext cx="700466" cy="4382533"/>
          </a:xfrm>
          <a:prstGeom prst="rect">
            <a:avLst/>
          </a:prstGeom>
        </p:spPr>
      </p:pic>
      <p:pic>
        <p:nvPicPr>
          <p:cNvPr id="8" name="Picture 7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2125AC6E-7C53-434D-9A83-9D585388C6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2949" y="1690688"/>
            <a:ext cx="2543589" cy="1966912"/>
          </a:xfrm>
          <a:prstGeom prst="rect">
            <a:avLst/>
          </a:prstGeom>
        </p:spPr>
      </p:pic>
      <p:pic>
        <p:nvPicPr>
          <p:cNvPr id="9" name="Picture 8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6CA54B90-3753-8B44-A5D7-FC29D8A049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4985" y="5011782"/>
            <a:ext cx="3515194" cy="1061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A6AEF1-9A46-2E4F-A84F-5E9B212AC535}"/>
              </a:ext>
            </a:extLst>
          </p:cNvPr>
          <p:cNvSpPr/>
          <p:nvPr/>
        </p:nvSpPr>
        <p:spPr>
          <a:xfrm>
            <a:off x="2821679" y="1690688"/>
            <a:ext cx="4266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ws Gothic MT" panose="020B0503020103020203" pitchFamily="34" charset="0"/>
              </a:rPr>
              <a:t>Naive bayes combines both probability &amp; bayes theorem to predict the outcome of a text, then categorizes it to a tag word.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300B03-7304-6449-BCBA-07F4E8EE6411}"/>
              </a:ext>
            </a:extLst>
          </p:cNvPr>
          <p:cNvSpPr/>
          <p:nvPr/>
        </p:nvSpPr>
        <p:spPr>
          <a:xfrm>
            <a:off x="2821678" y="2718550"/>
            <a:ext cx="42661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ws Gothic MT" panose="020B0503020103020203" pitchFamily="34" charset="0"/>
              </a:rPr>
              <a:t>In simpler terms, tag words are like "categories", we are trying to decipher snippets of text to be put into these categories.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F8252-B945-B942-AF1B-EC3BC1C5E875}"/>
              </a:ext>
            </a:extLst>
          </p:cNvPr>
          <p:cNvSpPr/>
          <p:nvPr/>
        </p:nvSpPr>
        <p:spPr>
          <a:xfrm>
            <a:off x="3694985" y="3981371"/>
            <a:ext cx="6078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ws Gothic MT" panose="020B0503020103020203" pitchFamily="34" charset="0"/>
              </a:rPr>
              <a:t>A good example of naive bayes is a primary email box versus a spam email box. Our best outcome was the combination of 3 fields: title, author, and text.</a:t>
            </a:r>
          </a:p>
        </p:txBody>
      </p:sp>
      <p:pic>
        <p:nvPicPr>
          <p:cNvPr id="14" name="Picture 1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602C9038-981B-894F-A16C-8C8AE286F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362" y="5032802"/>
            <a:ext cx="2351176" cy="1061439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0F8E4E71-42BF-E54B-8030-65CADAA7146B}"/>
              </a:ext>
            </a:extLst>
          </p:cNvPr>
          <p:cNvSpPr/>
          <p:nvPr/>
        </p:nvSpPr>
        <p:spPr>
          <a:xfrm>
            <a:off x="1145628" y="3626069"/>
            <a:ext cx="253542" cy="588579"/>
          </a:xfrm>
          <a:custGeom>
            <a:avLst/>
            <a:gdLst>
              <a:gd name="connsiteX0" fmla="*/ 220717 w 253542"/>
              <a:gd name="connsiteY0" fmla="*/ 0 h 588579"/>
              <a:gd name="connsiteX1" fmla="*/ 157655 w 253542"/>
              <a:gd name="connsiteY1" fmla="*/ 10510 h 588579"/>
              <a:gd name="connsiteX2" fmla="*/ 136634 w 253542"/>
              <a:gd name="connsiteY2" fmla="*/ 42041 h 588579"/>
              <a:gd name="connsiteX3" fmla="*/ 105103 w 253542"/>
              <a:gd name="connsiteY3" fmla="*/ 73572 h 588579"/>
              <a:gd name="connsiteX4" fmla="*/ 63062 w 253542"/>
              <a:gd name="connsiteY4" fmla="*/ 178676 h 588579"/>
              <a:gd name="connsiteX5" fmla="*/ 52551 w 253542"/>
              <a:gd name="connsiteY5" fmla="*/ 210207 h 588579"/>
              <a:gd name="connsiteX6" fmla="*/ 31531 w 253542"/>
              <a:gd name="connsiteY6" fmla="*/ 294290 h 588579"/>
              <a:gd name="connsiteX7" fmla="*/ 52551 w 253542"/>
              <a:gd name="connsiteY7" fmla="*/ 472965 h 588579"/>
              <a:gd name="connsiteX8" fmla="*/ 84082 w 253542"/>
              <a:gd name="connsiteY8" fmla="*/ 536028 h 588579"/>
              <a:gd name="connsiteX9" fmla="*/ 147144 w 253542"/>
              <a:gd name="connsiteY9" fmla="*/ 588579 h 588579"/>
              <a:gd name="connsiteX10" fmla="*/ 231227 w 253542"/>
              <a:gd name="connsiteY10" fmla="*/ 578069 h 588579"/>
              <a:gd name="connsiteX11" fmla="*/ 252248 w 253542"/>
              <a:gd name="connsiteY11" fmla="*/ 546538 h 588579"/>
              <a:gd name="connsiteX12" fmla="*/ 231227 w 253542"/>
              <a:gd name="connsiteY12" fmla="*/ 357352 h 588579"/>
              <a:gd name="connsiteX13" fmla="*/ 210206 w 253542"/>
              <a:gd name="connsiteY13" fmla="*/ 315310 h 588579"/>
              <a:gd name="connsiteX14" fmla="*/ 178675 w 253542"/>
              <a:gd name="connsiteY14" fmla="*/ 283779 h 588579"/>
              <a:gd name="connsiteX15" fmla="*/ 126124 w 253542"/>
              <a:gd name="connsiteY15" fmla="*/ 220717 h 588579"/>
              <a:gd name="connsiteX16" fmla="*/ 63062 w 253542"/>
              <a:gd name="connsiteY16" fmla="*/ 178676 h 588579"/>
              <a:gd name="connsiteX17" fmla="*/ 0 w 253542"/>
              <a:gd name="connsiteY17" fmla="*/ 94593 h 588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542" h="588579">
                <a:moveTo>
                  <a:pt x="220717" y="0"/>
                </a:moveTo>
                <a:cubicBezTo>
                  <a:pt x="199696" y="3503"/>
                  <a:pt x="176716" y="980"/>
                  <a:pt x="157655" y="10510"/>
                </a:cubicBezTo>
                <a:cubicBezTo>
                  <a:pt x="146357" y="16159"/>
                  <a:pt x="144721" y="32337"/>
                  <a:pt x="136634" y="42041"/>
                </a:cubicBezTo>
                <a:cubicBezTo>
                  <a:pt x="127118" y="53460"/>
                  <a:pt x="113742" y="61477"/>
                  <a:pt x="105103" y="73572"/>
                </a:cubicBezTo>
                <a:cubicBezTo>
                  <a:pt x="85770" y="100638"/>
                  <a:pt x="72635" y="149956"/>
                  <a:pt x="63062" y="178676"/>
                </a:cubicBezTo>
                <a:cubicBezTo>
                  <a:pt x="59559" y="189186"/>
                  <a:pt x="55238" y="199459"/>
                  <a:pt x="52551" y="210207"/>
                </a:cubicBezTo>
                <a:lnTo>
                  <a:pt x="31531" y="294290"/>
                </a:lnTo>
                <a:cubicBezTo>
                  <a:pt x="39555" y="398605"/>
                  <a:pt x="32099" y="401383"/>
                  <a:pt x="52551" y="472965"/>
                </a:cubicBezTo>
                <a:cubicBezTo>
                  <a:pt x="60794" y="501817"/>
                  <a:pt x="64056" y="511997"/>
                  <a:pt x="84082" y="536028"/>
                </a:cubicBezTo>
                <a:cubicBezTo>
                  <a:pt x="109371" y="566375"/>
                  <a:pt x="116140" y="567911"/>
                  <a:pt x="147144" y="588579"/>
                </a:cubicBezTo>
                <a:cubicBezTo>
                  <a:pt x="175172" y="585076"/>
                  <a:pt x="205001" y="588559"/>
                  <a:pt x="231227" y="578069"/>
                </a:cubicBezTo>
                <a:cubicBezTo>
                  <a:pt x="242955" y="573378"/>
                  <a:pt x="251547" y="559150"/>
                  <a:pt x="252248" y="546538"/>
                </a:cubicBezTo>
                <a:cubicBezTo>
                  <a:pt x="255021" y="496624"/>
                  <a:pt x="255445" y="413859"/>
                  <a:pt x="231227" y="357352"/>
                </a:cubicBezTo>
                <a:cubicBezTo>
                  <a:pt x="225055" y="342951"/>
                  <a:pt x="219313" y="328060"/>
                  <a:pt x="210206" y="315310"/>
                </a:cubicBezTo>
                <a:cubicBezTo>
                  <a:pt x="201567" y="303215"/>
                  <a:pt x="188191" y="295198"/>
                  <a:pt x="178675" y="283779"/>
                </a:cubicBezTo>
                <a:cubicBezTo>
                  <a:pt x="146713" y="245424"/>
                  <a:pt x="169761" y="254656"/>
                  <a:pt x="126124" y="220717"/>
                </a:cubicBezTo>
                <a:cubicBezTo>
                  <a:pt x="106182" y="205207"/>
                  <a:pt x="63062" y="178676"/>
                  <a:pt x="63062" y="178676"/>
                </a:cubicBezTo>
                <a:cubicBezTo>
                  <a:pt x="15523" y="107369"/>
                  <a:pt x="38884" y="133479"/>
                  <a:pt x="0" y="9459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ACD3FB-1E97-094C-8C6B-49EE8172277C}"/>
              </a:ext>
            </a:extLst>
          </p:cNvPr>
          <p:cNvSpPr/>
          <p:nvPr/>
        </p:nvSpPr>
        <p:spPr>
          <a:xfrm>
            <a:off x="1965434" y="3909741"/>
            <a:ext cx="557049" cy="420521"/>
          </a:xfrm>
          <a:custGeom>
            <a:avLst/>
            <a:gdLst>
              <a:gd name="connsiteX0" fmla="*/ 388883 w 557049"/>
              <a:gd name="connsiteY0" fmla="*/ 10618 h 420521"/>
              <a:gd name="connsiteX1" fmla="*/ 304800 w 557049"/>
              <a:gd name="connsiteY1" fmla="*/ 21128 h 420521"/>
              <a:gd name="connsiteX2" fmla="*/ 84083 w 557049"/>
              <a:gd name="connsiteY2" fmla="*/ 42149 h 420521"/>
              <a:gd name="connsiteX3" fmla="*/ 63063 w 557049"/>
              <a:gd name="connsiteY3" fmla="*/ 73680 h 420521"/>
              <a:gd name="connsiteX4" fmla="*/ 31532 w 557049"/>
              <a:gd name="connsiteY4" fmla="*/ 115721 h 420521"/>
              <a:gd name="connsiteX5" fmla="*/ 0 w 557049"/>
              <a:gd name="connsiteY5" fmla="*/ 189293 h 420521"/>
              <a:gd name="connsiteX6" fmla="*/ 10511 w 557049"/>
              <a:gd name="connsiteY6" fmla="*/ 325928 h 420521"/>
              <a:gd name="connsiteX7" fmla="*/ 73573 w 557049"/>
              <a:gd name="connsiteY7" fmla="*/ 367969 h 420521"/>
              <a:gd name="connsiteX8" fmla="*/ 105104 w 557049"/>
              <a:gd name="connsiteY8" fmla="*/ 388990 h 420521"/>
              <a:gd name="connsiteX9" fmla="*/ 241738 w 557049"/>
              <a:gd name="connsiteY9" fmla="*/ 420521 h 420521"/>
              <a:gd name="connsiteX10" fmla="*/ 451945 w 557049"/>
              <a:gd name="connsiteY10" fmla="*/ 399500 h 420521"/>
              <a:gd name="connsiteX11" fmla="*/ 493987 w 557049"/>
              <a:gd name="connsiteY11" fmla="*/ 378480 h 420521"/>
              <a:gd name="connsiteX12" fmla="*/ 515007 w 557049"/>
              <a:gd name="connsiteY12" fmla="*/ 346949 h 420521"/>
              <a:gd name="connsiteX13" fmla="*/ 546538 w 557049"/>
              <a:gd name="connsiteY13" fmla="*/ 315418 h 420521"/>
              <a:gd name="connsiteX14" fmla="*/ 557049 w 557049"/>
              <a:gd name="connsiteY14" fmla="*/ 283887 h 420521"/>
              <a:gd name="connsiteX15" fmla="*/ 546538 w 557049"/>
              <a:gd name="connsiteY15" fmla="*/ 136742 h 420521"/>
              <a:gd name="connsiteX16" fmla="*/ 525518 w 557049"/>
              <a:gd name="connsiteY16" fmla="*/ 105211 h 420521"/>
              <a:gd name="connsiteX17" fmla="*/ 430925 w 557049"/>
              <a:gd name="connsiteY17" fmla="*/ 21128 h 420521"/>
              <a:gd name="connsiteX18" fmla="*/ 357352 w 557049"/>
              <a:gd name="connsiteY18" fmla="*/ 10618 h 420521"/>
              <a:gd name="connsiteX19" fmla="*/ 73573 w 557049"/>
              <a:gd name="connsiteY19" fmla="*/ 107 h 420521"/>
              <a:gd name="connsiteX20" fmla="*/ 52552 w 557049"/>
              <a:gd name="connsiteY20" fmla="*/ 107 h 42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049" h="420521">
                <a:moveTo>
                  <a:pt x="388883" y="10618"/>
                </a:moveTo>
                <a:cubicBezTo>
                  <a:pt x="360855" y="14121"/>
                  <a:pt x="332963" y="18962"/>
                  <a:pt x="304800" y="21128"/>
                </a:cubicBezTo>
                <a:cubicBezTo>
                  <a:pt x="87867" y="37815"/>
                  <a:pt x="178459" y="10688"/>
                  <a:pt x="84083" y="42149"/>
                </a:cubicBezTo>
                <a:cubicBezTo>
                  <a:pt x="77076" y="52659"/>
                  <a:pt x="70405" y="63401"/>
                  <a:pt x="63063" y="73680"/>
                </a:cubicBezTo>
                <a:cubicBezTo>
                  <a:pt x="52881" y="87934"/>
                  <a:pt x="40816" y="100867"/>
                  <a:pt x="31532" y="115721"/>
                </a:cubicBezTo>
                <a:cubicBezTo>
                  <a:pt x="12978" y="145406"/>
                  <a:pt x="10218" y="158642"/>
                  <a:pt x="0" y="189293"/>
                </a:cubicBezTo>
                <a:cubicBezTo>
                  <a:pt x="3504" y="234838"/>
                  <a:pt x="-6882" y="283689"/>
                  <a:pt x="10511" y="325928"/>
                </a:cubicBezTo>
                <a:cubicBezTo>
                  <a:pt x="20130" y="349289"/>
                  <a:pt x="52552" y="353955"/>
                  <a:pt x="73573" y="367969"/>
                </a:cubicBezTo>
                <a:cubicBezTo>
                  <a:pt x="84083" y="374976"/>
                  <a:pt x="93120" y="384995"/>
                  <a:pt x="105104" y="388990"/>
                </a:cubicBezTo>
                <a:cubicBezTo>
                  <a:pt x="191668" y="417845"/>
                  <a:pt x="146231" y="406878"/>
                  <a:pt x="241738" y="420521"/>
                </a:cubicBezTo>
                <a:cubicBezTo>
                  <a:pt x="274217" y="418491"/>
                  <a:pt x="394022" y="421221"/>
                  <a:pt x="451945" y="399500"/>
                </a:cubicBezTo>
                <a:cubicBezTo>
                  <a:pt x="466615" y="393999"/>
                  <a:pt x="479973" y="385487"/>
                  <a:pt x="493987" y="378480"/>
                </a:cubicBezTo>
                <a:cubicBezTo>
                  <a:pt x="500994" y="367970"/>
                  <a:pt x="506920" y="356653"/>
                  <a:pt x="515007" y="346949"/>
                </a:cubicBezTo>
                <a:cubicBezTo>
                  <a:pt x="524523" y="335530"/>
                  <a:pt x="538293" y="327785"/>
                  <a:pt x="546538" y="315418"/>
                </a:cubicBezTo>
                <a:cubicBezTo>
                  <a:pt x="552684" y="306200"/>
                  <a:pt x="553545" y="294397"/>
                  <a:pt x="557049" y="283887"/>
                </a:cubicBezTo>
                <a:cubicBezTo>
                  <a:pt x="553545" y="234839"/>
                  <a:pt x="555084" y="185167"/>
                  <a:pt x="546538" y="136742"/>
                </a:cubicBezTo>
                <a:cubicBezTo>
                  <a:pt x="544343" y="124302"/>
                  <a:pt x="533910" y="114652"/>
                  <a:pt x="525518" y="105211"/>
                </a:cubicBezTo>
                <a:cubicBezTo>
                  <a:pt x="523285" y="102699"/>
                  <a:pt x="457548" y="29115"/>
                  <a:pt x="430925" y="21128"/>
                </a:cubicBezTo>
                <a:cubicBezTo>
                  <a:pt x="407196" y="14009"/>
                  <a:pt x="382083" y="12073"/>
                  <a:pt x="357352" y="10618"/>
                </a:cubicBezTo>
                <a:cubicBezTo>
                  <a:pt x="262857" y="5059"/>
                  <a:pt x="168175" y="3369"/>
                  <a:pt x="73573" y="107"/>
                </a:cubicBezTo>
                <a:cubicBezTo>
                  <a:pt x="66570" y="-134"/>
                  <a:pt x="59559" y="107"/>
                  <a:pt x="52552" y="107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C243CDF-442C-5848-8092-BFC8F941287D}"/>
              </a:ext>
            </a:extLst>
          </p:cNvPr>
          <p:cNvSpPr/>
          <p:nvPr/>
        </p:nvSpPr>
        <p:spPr>
          <a:xfrm>
            <a:off x="8586952" y="5494344"/>
            <a:ext cx="683172" cy="496553"/>
          </a:xfrm>
          <a:custGeom>
            <a:avLst/>
            <a:gdLst>
              <a:gd name="connsiteX0" fmla="*/ 525517 w 683172"/>
              <a:gd name="connsiteY0" fmla="*/ 97159 h 496553"/>
              <a:gd name="connsiteX1" fmla="*/ 472965 w 683172"/>
              <a:gd name="connsiteY1" fmla="*/ 107670 h 496553"/>
              <a:gd name="connsiteX2" fmla="*/ 304800 w 683172"/>
              <a:gd name="connsiteY2" fmla="*/ 118180 h 496553"/>
              <a:gd name="connsiteX3" fmla="*/ 241738 w 683172"/>
              <a:gd name="connsiteY3" fmla="*/ 160222 h 496553"/>
              <a:gd name="connsiteX4" fmla="*/ 210207 w 683172"/>
              <a:gd name="connsiteY4" fmla="*/ 181242 h 496553"/>
              <a:gd name="connsiteX5" fmla="*/ 178676 w 683172"/>
              <a:gd name="connsiteY5" fmla="*/ 202263 h 496553"/>
              <a:gd name="connsiteX6" fmla="*/ 147145 w 683172"/>
              <a:gd name="connsiteY6" fmla="*/ 223284 h 496553"/>
              <a:gd name="connsiteX7" fmla="*/ 94593 w 683172"/>
              <a:gd name="connsiteY7" fmla="*/ 317877 h 496553"/>
              <a:gd name="connsiteX8" fmla="*/ 126124 w 683172"/>
              <a:gd name="connsiteY8" fmla="*/ 433490 h 496553"/>
              <a:gd name="connsiteX9" fmla="*/ 157655 w 683172"/>
              <a:gd name="connsiteY9" fmla="*/ 454511 h 496553"/>
              <a:gd name="connsiteX10" fmla="*/ 252248 w 683172"/>
              <a:gd name="connsiteY10" fmla="*/ 486042 h 496553"/>
              <a:gd name="connsiteX11" fmla="*/ 283779 w 683172"/>
              <a:gd name="connsiteY11" fmla="*/ 496553 h 496553"/>
              <a:gd name="connsiteX12" fmla="*/ 557048 w 683172"/>
              <a:gd name="connsiteY12" fmla="*/ 486042 h 496553"/>
              <a:gd name="connsiteX13" fmla="*/ 588579 w 683172"/>
              <a:gd name="connsiteY13" fmla="*/ 475532 h 496553"/>
              <a:gd name="connsiteX14" fmla="*/ 641131 w 683172"/>
              <a:gd name="connsiteY14" fmla="*/ 412470 h 496553"/>
              <a:gd name="connsiteX15" fmla="*/ 651641 w 683172"/>
              <a:gd name="connsiteY15" fmla="*/ 380939 h 496553"/>
              <a:gd name="connsiteX16" fmla="*/ 672662 w 683172"/>
              <a:gd name="connsiteY16" fmla="*/ 349408 h 496553"/>
              <a:gd name="connsiteX17" fmla="*/ 683172 w 683172"/>
              <a:gd name="connsiteY17" fmla="*/ 244304 h 496553"/>
              <a:gd name="connsiteX18" fmla="*/ 672662 w 683172"/>
              <a:gd name="connsiteY18" fmla="*/ 118180 h 496553"/>
              <a:gd name="connsiteX19" fmla="*/ 662151 w 683172"/>
              <a:gd name="connsiteY19" fmla="*/ 86649 h 496553"/>
              <a:gd name="connsiteX20" fmla="*/ 641131 w 683172"/>
              <a:gd name="connsiteY20" fmla="*/ 55118 h 496553"/>
              <a:gd name="connsiteX21" fmla="*/ 346841 w 683172"/>
              <a:gd name="connsiteY21" fmla="*/ 2566 h 496553"/>
              <a:gd name="connsiteX22" fmla="*/ 136634 w 683172"/>
              <a:gd name="connsiteY22" fmla="*/ 13077 h 496553"/>
              <a:gd name="connsiteX23" fmla="*/ 73572 w 683172"/>
              <a:gd name="connsiteY23" fmla="*/ 34097 h 496553"/>
              <a:gd name="connsiteX24" fmla="*/ 42041 w 683172"/>
              <a:gd name="connsiteY24" fmla="*/ 55118 h 496553"/>
              <a:gd name="connsiteX25" fmla="*/ 0 w 683172"/>
              <a:gd name="connsiteY25" fmla="*/ 118180 h 496553"/>
              <a:gd name="connsiteX26" fmla="*/ 31531 w 683172"/>
              <a:gd name="connsiteY26" fmla="*/ 370428 h 496553"/>
              <a:gd name="connsiteX27" fmla="*/ 42041 w 683172"/>
              <a:gd name="connsiteY27" fmla="*/ 401959 h 496553"/>
              <a:gd name="connsiteX28" fmla="*/ 73572 w 683172"/>
              <a:gd name="connsiteY28" fmla="*/ 422980 h 496553"/>
              <a:gd name="connsiteX29" fmla="*/ 168165 w 683172"/>
              <a:gd name="connsiteY29" fmla="*/ 465022 h 496553"/>
              <a:gd name="connsiteX30" fmla="*/ 241738 w 683172"/>
              <a:gd name="connsiteY30" fmla="*/ 486042 h 496553"/>
              <a:gd name="connsiteX31" fmla="*/ 325820 w 683172"/>
              <a:gd name="connsiteY31" fmla="*/ 486042 h 49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3172" h="496553">
                <a:moveTo>
                  <a:pt x="525517" y="97159"/>
                </a:moveTo>
                <a:cubicBezTo>
                  <a:pt x="508000" y="100663"/>
                  <a:pt x="490749" y="105976"/>
                  <a:pt x="472965" y="107670"/>
                </a:cubicBezTo>
                <a:cubicBezTo>
                  <a:pt x="417054" y="112995"/>
                  <a:pt x="359568" y="105733"/>
                  <a:pt x="304800" y="118180"/>
                </a:cubicBezTo>
                <a:cubicBezTo>
                  <a:pt x="280164" y="123779"/>
                  <a:pt x="262759" y="146208"/>
                  <a:pt x="241738" y="160222"/>
                </a:cubicBezTo>
                <a:lnTo>
                  <a:pt x="210207" y="181242"/>
                </a:lnTo>
                <a:lnTo>
                  <a:pt x="178676" y="202263"/>
                </a:lnTo>
                <a:lnTo>
                  <a:pt x="147145" y="223284"/>
                </a:lnTo>
                <a:cubicBezTo>
                  <a:pt x="98958" y="295564"/>
                  <a:pt x="113092" y="262379"/>
                  <a:pt x="94593" y="317877"/>
                </a:cubicBezTo>
                <a:cubicBezTo>
                  <a:pt x="100810" y="367617"/>
                  <a:pt x="92056" y="399422"/>
                  <a:pt x="126124" y="433490"/>
                </a:cubicBezTo>
                <a:cubicBezTo>
                  <a:pt x="135056" y="442422"/>
                  <a:pt x="146112" y="449381"/>
                  <a:pt x="157655" y="454511"/>
                </a:cubicBezTo>
                <a:cubicBezTo>
                  <a:pt x="157670" y="454518"/>
                  <a:pt x="236475" y="480784"/>
                  <a:pt x="252248" y="486042"/>
                </a:cubicBezTo>
                <a:lnTo>
                  <a:pt x="283779" y="496553"/>
                </a:lnTo>
                <a:cubicBezTo>
                  <a:pt x="374869" y="493049"/>
                  <a:pt x="466107" y="492314"/>
                  <a:pt x="557048" y="486042"/>
                </a:cubicBezTo>
                <a:cubicBezTo>
                  <a:pt x="568101" y="485280"/>
                  <a:pt x="579361" y="481677"/>
                  <a:pt x="588579" y="475532"/>
                </a:cubicBezTo>
                <a:cubicBezTo>
                  <a:pt x="612856" y="459347"/>
                  <a:pt x="625620" y="435736"/>
                  <a:pt x="641131" y="412470"/>
                </a:cubicBezTo>
                <a:cubicBezTo>
                  <a:pt x="644634" y="401960"/>
                  <a:pt x="646686" y="390848"/>
                  <a:pt x="651641" y="380939"/>
                </a:cubicBezTo>
                <a:cubicBezTo>
                  <a:pt x="657290" y="369641"/>
                  <a:pt x="669822" y="361716"/>
                  <a:pt x="672662" y="349408"/>
                </a:cubicBezTo>
                <a:cubicBezTo>
                  <a:pt x="680579" y="315100"/>
                  <a:pt x="679669" y="279339"/>
                  <a:pt x="683172" y="244304"/>
                </a:cubicBezTo>
                <a:cubicBezTo>
                  <a:pt x="679669" y="202263"/>
                  <a:pt x="678238" y="159997"/>
                  <a:pt x="672662" y="118180"/>
                </a:cubicBezTo>
                <a:cubicBezTo>
                  <a:pt x="671198" y="107198"/>
                  <a:pt x="667106" y="96558"/>
                  <a:pt x="662151" y="86649"/>
                </a:cubicBezTo>
                <a:cubicBezTo>
                  <a:pt x="656502" y="75351"/>
                  <a:pt x="650637" y="63436"/>
                  <a:pt x="641131" y="55118"/>
                </a:cubicBezTo>
                <a:cubicBezTo>
                  <a:pt x="545833" y="-28268"/>
                  <a:pt x="505696" y="9787"/>
                  <a:pt x="346841" y="2566"/>
                </a:cubicBezTo>
                <a:cubicBezTo>
                  <a:pt x="276772" y="6070"/>
                  <a:pt x="206328" y="5035"/>
                  <a:pt x="136634" y="13077"/>
                </a:cubicBezTo>
                <a:cubicBezTo>
                  <a:pt x="114622" y="15617"/>
                  <a:pt x="73572" y="34097"/>
                  <a:pt x="73572" y="34097"/>
                </a:cubicBezTo>
                <a:cubicBezTo>
                  <a:pt x="63062" y="41104"/>
                  <a:pt x="50359" y="45611"/>
                  <a:pt x="42041" y="55118"/>
                </a:cubicBezTo>
                <a:cubicBezTo>
                  <a:pt x="25405" y="74131"/>
                  <a:pt x="0" y="118180"/>
                  <a:pt x="0" y="118180"/>
                </a:cubicBezTo>
                <a:cubicBezTo>
                  <a:pt x="7132" y="232304"/>
                  <a:pt x="-448" y="274488"/>
                  <a:pt x="31531" y="370428"/>
                </a:cubicBezTo>
                <a:cubicBezTo>
                  <a:pt x="35034" y="380938"/>
                  <a:pt x="35120" y="393308"/>
                  <a:pt x="42041" y="401959"/>
                </a:cubicBezTo>
                <a:cubicBezTo>
                  <a:pt x="49932" y="411823"/>
                  <a:pt x="62860" y="416285"/>
                  <a:pt x="73572" y="422980"/>
                </a:cubicBezTo>
                <a:cubicBezTo>
                  <a:pt x="142930" y="466329"/>
                  <a:pt x="103180" y="446455"/>
                  <a:pt x="168165" y="465022"/>
                </a:cubicBezTo>
                <a:cubicBezTo>
                  <a:pt x="190700" y="471461"/>
                  <a:pt x="218546" y="484109"/>
                  <a:pt x="241738" y="486042"/>
                </a:cubicBezTo>
                <a:cubicBezTo>
                  <a:pt x="269669" y="488369"/>
                  <a:pt x="297793" y="486042"/>
                  <a:pt x="325820" y="48604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E0719F3-AFA9-B54A-BFA0-F7E78644D7F7}"/>
              </a:ext>
            </a:extLst>
          </p:cNvPr>
          <p:cNvSpPr/>
          <p:nvPr/>
        </p:nvSpPr>
        <p:spPr>
          <a:xfrm>
            <a:off x="8565931" y="3131608"/>
            <a:ext cx="672662" cy="19723"/>
          </a:xfrm>
          <a:custGeom>
            <a:avLst/>
            <a:gdLst>
              <a:gd name="connsiteX0" fmla="*/ 0 w 672662"/>
              <a:gd name="connsiteY0" fmla="*/ 475 h 19723"/>
              <a:gd name="connsiteX1" fmla="*/ 483476 w 672662"/>
              <a:gd name="connsiteY1" fmla="*/ 475 h 19723"/>
              <a:gd name="connsiteX2" fmla="*/ 672662 w 672662"/>
              <a:gd name="connsiteY2" fmla="*/ 475 h 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662" h="19723">
                <a:moveTo>
                  <a:pt x="0" y="475"/>
                </a:moveTo>
                <a:cubicBezTo>
                  <a:pt x="195360" y="39545"/>
                  <a:pt x="19300" y="8342"/>
                  <a:pt x="483476" y="475"/>
                </a:cubicBezTo>
                <a:cubicBezTo>
                  <a:pt x="546529" y="-594"/>
                  <a:pt x="609600" y="475"/>
                  <a:pt x="672662" y="475"/>
                </a:cubicBezTo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4779C24-9BF6-9048-BD40-165C7D254487}"/>
              </a:ext>
            </a:extLst>
          </p:cNvPr>
          <p:cNvSpPr/>
          <p:nvPr/>
        </p:nvSpPr>
        <p:spPr>
          <a:xfrm>
            <a:off x="1075335" y="5201372"/>
            <a:ext cx="606320" cy="316559"/>
          </a:xfrm>
          <a:custGeom>
            <a:avLst/>
            <a:gdLst>
              <a:gd name="connsiteX0" fmla="*/ 28251 w 606320"/>
              <a:gd name="connsiteY0" fmla="*/ 221966 h 316559"/>
              <a:gd name="connsiteX1" fmla="*/ 185906 w 606320"/>
              <a:gd name="connsiteY1" fmla="*/ 242987 h 316559"/>
              <a:gd name="connsiteX2" fmla="*/ 501217 w 606320"/>
              <a:gd name="connsiteY2" fmla="*/ 232476 h 316559"/>
              <a:gd name="connsiteX3" fmla="*/ 532748 w 606320"/>
              <a:gd name="connsiteY3" fmla="*/ 221966 h 316559"/>
              <a:gd name="connsiteX4" fmla="*/ 585299 w 606320"/>
              <a:gd name="connsiteY4" fmla="*/ 211456 h 316559"/>
              <a:gd name="connsiteX5" fmla="*/ 606320 w 606320"/>
              <a:gd name="connsiteY5" fmla="*/ 179925 h 316559"/>
              <a:gd name="connsiteX6" fmla="*/ 595810 w 606320"/>
              <a:gd name="connsiteY6" fmla="*/ 32780 h 316559"/>
              <a:gd name="connsiteX7" fmla="*/ 585299 w 606320"/>
              <a:gd name="connsiteY7" fmla="*/ 1249 h 316559"/>
              <a:gd name="connsiteX8" fmla="*/ 543258 w 606320"/>
              <a:gd name="connsiteY8" fmla="*/ 11759 h 316559"/>
              <a:gd name="connsiteX9" fmla="*/ 459175 w 606320"/>
              <a:gd name="connsiteY9" fmla="*/ 22269 h 316559"/>
              <a:gd name="connsiteX10" fmla="*/ 17741 w 606320"/>
              <a:gd name="connsiteY10" fmla="*/ 22269 h 316559"/>
              <a:gd name="connsiteX11" fmla="*/ 28251 w 606320"/>
              <a:gd name="connsiteY11" fmla="*/ 179925 h 316559"/>
              <a:gd name="connsiteX12" fmla="*/ 49272 w 606320"/>
              <a:gd name="connsiteY12" fmla="*/ 295538 h 316559"/>
              <a:gd name="connsiteX13" fmla="*/ 49272 w 606320"/>
              <a:gd name="connsiteY13" fmla="*/ 316559 h 3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6320" h="316559">
                <a:moveTo>
                  <a:pt x="28251" y="221966"/>
                </a:moveTo>
                <a:cubicBezTo>
                  <a:pt x="84152" y="233146"/>
                  <a:pt x="124473" y="242987"/>
                  <a:pt x="185906" y="242987"/>
                </a:cubicBezTo>
                <a:cubicBezTo>
                  <a:pt x="291068" y="242987"/>
                  <a:pt x="396113" y="235980"/>
                  <a:pt x="501217" y="232476"/>
                </a:cubicBezTo>
                <a:cubicBezTo>
                  <a:pt x="511727" y="228973"/>
                  <a:pt x="522000" y="224653"/>
                  <a:pt x="532748" y="221966"/>
                </a:cubicBezTo>
                <a:cubicBezTo>
                  <a:pt x="550079" y="217633"/>
                  <a:pt x="569789" y="220319"/>
                  <a:pt x="585299" y="211456"/>
                </a:cubicBezTo>
                <a:cubicBezTo>
                  <a:pt x="596267" y="205189"/>
                  <a:pt x="599313" y="190435"/>
                  <a:pt x="606320" y="179925"/>
                </a:cubicBezTo>
                <a:cubicBezTo>
                  <a:pt x="602817" y="130877"/>
                  <a:pt x="601556" y="81616"/>
                  <a:pt x="595810" y="32780"/>
                </a:cubicBezTo>
                <a:cubicBezTo>
                  <a:pt x="594516" y="21777"/>
                  <a:pt x="595586" y="5364"/>
                  <a:pt x="585299" y="1249"/>
                </a:cubicBezTo>
                <a:cubicBezTo>
                  <a:pt x="571887" y="-4116"/>
                  <a:pt x="557506" y="9384"/>
                  <a:pt x="543258" y="11759"/>
                </a:cubicBezTo>
                <a:cubicBezTo>
                  <a:pt x="515397" y="16402"/>
                  <a:pt x="487203" y="18766"/>
                  <a:pt x="459175" y="22269"/>
                </a:cubicBezTo>
                <a:cubicBezTo>
                  <a:pt x="392007" y="18538"/>
                  <a:pt x="58553" y="-6122"/>
                  <a:pt x="17741" y="22269"/>
                </a:cubicBezTo>
                <a:cubicBezTo>
                  <a:pt x="-25495" y="52346"/>
                  <a:pt x="23257" y="127494"/>
                  <a:pt x="28251" y="179925"/>
                </a:cubicBezTo>
                <a:cubicBezTo>
                  <a:pt x="34421" y="244709"/>
                  <a:pt x="40684" y="235417"/>
                  <a:pt x="49272" y="295538"/>
                </a:cubicBezTo>
                <a:cubicBezTo>
                  <a:pt x="50263" y="302475"/>
                  <a:pt x="49272" y="309552"/>
                  <a:pt x="49272" y="316559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C1AF1B6-9EA0-6649-AB8D-50BC04D42064}"/>
              </a:ext>
            </a:extLst>
          </p:cNvPr>
          <p:cNvSpPr/>
          <p:nvPr/>
        </p:nvSpPr>
        <p:spPr>
          <a:xfrm>
            <a:off x="3699568" y="5728138"/>
            <a:ext cx="3447466" cy="451945"/>
          </a:xfrm>
          <a:custGeom>
            <a:avLst/>
            <a:gdLst>
              <a:gd name="connsiteX0" fmla="*/ 21094 w 3447466"/>
              <a:gd name="connsiteY0" fmla="*/ 63062 h 451945"/>
              <a:gd name="connsiteX1" fmla="*/ 10584 w 3447466"/>
              <a:gd name="connsiteY1" fmla="*/ 157655 h 451945"/>
              <a:gd name="connsiteX2" fmla="*/ 10584 w 3447466"/>
              <a:gd name="connsiteY2" fmla="*/ 262759 h 451945"/>
              <a:gd name="connsiteX3" fmla="*/ 42115 w 3447466"/>
              <a:gd name="connsiteY3" fmla="*/ 283779 h 451945"/>
              <a:gd name="connsiteX4" fmla="*/ 63135 w 3447466"/>
              <a:gd name="connsiteY4" fmla="*/ 315310 h 451945"/>
              <a:gd name="connsiteX5" fmla="*/ 84156 w 3447466"/>
              <a:gd name="connsiteY5" fmla="*/ 378372 h 451945"/>
              <a:gd name="connsiteX6" fmla="*/ 147218 w 3447466"/>
              <a:gd name="connsiteY6" fmla="*/ 399393 h 451945"/>
              <a:gd name="connsiteX7" fmla="*/ 378446 w 3447466"/>
              <a:gd name="connsiteY7" fmla="*/ 378372 h 451945"/>
              <a:gd name="connsiteX8" fmla="*/ 430998 w 3447466"/>
              <a:gd name="connsiteY8" fmla="*/ 367862 h 451945"/>
              <a:gd name="connsiteX9" fmla="*/ 557122 w 3447466"/>
              <a:gd name="connsiteY9" fmla="*/ 346841 h 451945"/>
              <a:gd name="connsiteX10" fmla="*/ 609673 w 3447466"/>
              <a:gd name="connsiteY10" fmla="*/ 336331 h 451945"/>
              <a:gd name="connsiteX11" fmla="*/ 872432 w 3447466"/>
              <a:gd name="connsiteY11" fmla="*/ 325821 h 451945"/>
              <a:gd name="connsiteX12" fmla="*/ 1250804 w 3447466"/>
              <a:gd name="connsiteY12" fmla="*/ 304800 h 451945"/>
              <a:gd name="connsiteX13" fmla="*/ 1776322 w 3447466"/>
              <a:gd name="connsiteY13" fmla="*/ 315310 h 451945"/>
              <a:gd name="connsiteX14" fmla="*/ 1818363 w 3447466"/>
              <a:gd name="connsiteY14" fmla="*/ 325821 h 451945"/>
              <a:gd name="connsiteX15" fmla="*/ 2007549 w 3447466"/>
              <a:gd name="connsiteY15" fmla="*/ 357352 h 451945"/>
              <a:gd name="connsiteX16" fmla="*/ 2070611 w 3447466"/>
              <a:gd name="connsiteY16" fmla="*/ 378372 h 451945"/>
              <a:gd name="connsiteX17" fmla="*/ 2186225 w 3447466"/>
              <a:gd name="connsiteY17" fmla="*/ 399393 h 451945"/>
              <a:gd name="connsiteX18" fmla="*/ 2385922 w 3447466"/>
              <a:gd name="connsiteY18" fmla="*/ 430924 h 451945"/>
              <a:gd name="connsiteX19" fmla="*/ 2554087 w 3447466"/>
              <a:gd name="connsiteY19" fmla="*/ 451945 h 451945"/>
              <a:gd name="connsiteX20" fmla="*/ 3037563 w 3447466"/>
              <a:gd name="connsiteY20" fmla="*/ 441434 h 451945"/>
              <a:gd name="connsiteX21" fmla="*/ 3090115 w 3447466"/>
              <a:gd name="connsiteY21" fmla="*/ 430924 h 451945"/>
              <a:gd name="connsiteX22" fmla="*/ 3163687 w 3447466"/>
              <a:gd name="connsiteY22" fmla="*/ 420414 h 451945"/>
              <a:gd name="connsiteX23" fmla="*/ 3195218 w 3447466"/>
              <a:gd name="connsiteY23" fmla="*/ 409903 h 451945"/>
              <a:gd name="connsiteX24" fmla="*/ 3237260 w 3447466"/>
              <a:gd name="connsiteY24" fmla="*/ 399393 h 451945"/>
              <a:gd name="connsiteX25" fmla="*/ 3363384 w 3447466"/>
              <a:gd name="connsiteY25" fmla="*/ 336331 h 451945"/>
              <a:gd name="connsiteX26" fmla="*/ 3394915 w 3447466"/>
              <a:gd name="connsiteY26" fmla="*/ 325821 h 451945"/>
              <a:gd name="connsiteX27" fmla="*/ 3447466 w 3447466"/>
              <a:gd name="connsiteY27" fmla="*/ 231228 h 451945"/>
              <a:gd name="connsiteX28" fmla="*/ 3436956 w 3447466"/>
              <a:gd name="connsiteY28" fmla="*/ 147145 h 451945"/>
              <a:gd name="connsiteX29" fmla="*/ 3373894 w 3447466"/>
              <a:gd name="connsiteY29" fmla="*/ 105103 h 451945"/>
              <a:gd name="connsiteX30" fmla="*/ 3342363 w 3447466"/>
              <a:gd name="connsiteY30" fmla="*/ 84083 h 451945"/>
              <a:gd name="connsiteX31" fmla="*/ 3111135 w 3447466"/>
              <a:gd name="connsiteY31" fmla="*/ 52552 h 451945"/>
              <a:gd name="connsiteX32" fmla="*/ 2890418 w 3447466"/>
              <a:gd name="connsiteY32" fmla="*/ 42041 h 451945"/>
              <a:gd name="connsiteX33" fmla="*/ 2774804 w 3447466"/>
              <a:gd name="connsiteY33" fmla="*/ 31531 h 451945"/>
              <a:gd name="connsiteX34" fmla="*/ 2711742 w 3447466"/>
              <a:gd name="connsiteY34" fmla="*/ 21021 h 451945"/>
              <a:gd name="connsiteX35" fmla="*/ 2491025 w 3447466"/>
              <a:gd name="connsiteY35" fmla="*/ 10510 h 451945"/>
              <a:gd name="connsiteX36" fmla="*/ 2322860 w 3447466"/>
              <a:gd name="connsiteY36" fmla="*/ 0 h 451945"/>
              <a:gd name="connsiteX37" fmla="*/ 1870915 w 3447466"/>
              <a:gd name="connsiteY37" fmla="*/ 10510 h 451945"/>
              <a:gd name="connsiteX38" fmla="*/ 1366418 w 3447466"/>
              <a:gd name="connsiteY38" fmla="*/ 21021 h 451945"/>
              <a:gd name="connsiteX39" fmla="*/ 1019577 w 3447466"/>
              <a:gd name="connsiteY39" fmla="*/ 31531 h 451945"/>
              <a:gd name="connsiteX40" fmla="*/ 935494 w 3447466"/>
              <a:gd name="connsiteY40" fmla="*/ 42041 h 451945"/>
              <a:gd name="connsiteX41" fmla="*/ 21094 w 3447466"/>
              <a:gd name="connsiteY41" fmla="*/ 63062 h 451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47466" h="451945">
                <a:moveTo>
                  <a:pt x="21094" y="63062"/>
                </a:moveTo>
                <a:cubicBezTo>
                  <a:pt x="17591" y="94593"/>
                  <a:pt x="14777" y="126208"/>
                  <a:pt x="10584" y="157655"/>
                </a:cubicBezTo>
                <a:cubicBezTo>
                  <a:pt x="6271" y="190000"/>
                  <a:pt x="-10907" y="230523"/>
                  <a:pt x="10584" y="262759"/>
                </a:cubicBezTo>
                <a:cubicBezTo>
                  <a:pt x="17591" y="273269"/>
                  <a:pt x="31605" y="276772"/>
                  <a:pt x="42115" y="283779"/>
                </a:cubicBezTo>
                <a:cubicBezTo>
                  <a:pt x="49122" y="294289"/>
                  <a:pt x="58005" y="303767"/>
                  <a:pt x="63135" y="315310"/>
                </a:cubicBezTo>
                <a:cubicBezTo>
                  <a:pt x="72134" y="335558"/>
                  <a:pt x="63135" y="371365"/>
                  <a:pt x="84156" y="378372"/>
                </a:cubicBezTo>
                <a:lnTo>
                  <a:pt x="147218" y="399393"/>
                </a:lnTo>
                <a:cubicBezTo>
                  <a:pt x="297030" y="390030"/>
                  <a:pt x="275018" y="397177"/>
                  <a:pt x="378446" y="378372"/>
                </a:cubicBezTo>
                <a:cubicBezTo>
                  <a:pt x="396022" y="375176"/>
                  <a:pt x="413406" y="370967"/>
                  <a:pt x="430998" y="367862"/>
                </a:cubicBezTo>
                <a:cubicBezTo>
                  <a:pt x="472971" y="360455"/>
                  <a:pt x="515328" y="355200"/>
                  <a:pt x="557122" y="346841"/>
                </a:cubicBezTo>
                <a:cubicBezTo>
                  <a:pt x="574639" y="343338"/>
                  <a:pt x="591849" y="337519"/>
                  <a:pt x="609673" y="336331"/>
                </a:cubicBezTo>
                <a:cubicBezTo>
                  <a:pt x="697135" y="330500"/>
                  <a:pt x="784846" y="329324"/>
                  <a:pt x="872432" y="325821"/>
                </a:cubicBezTo>
                <a:cubicBezTo>
                  <a:pt x="1022425" y="295821"/>
                  <a:pt x="962556" y="304800"/>
                  <a:pt x="1250804" y="304800"/>
                </a:cubicBezTo>
                <a:cubicBezTo>
                  <a:pt x="1426012" y="304800"/>
                  <a:pt x="1601149" y="311807"/>
                  <a:pt x="1776322" y="315310"/>
                </a:cubicBezTo>
                <a:cubicBezTo>
                  <a:pt x="1790336" y="318814"/>
                  <a:pt x="1804115" y="323446"/>
                  <a:pt x="1818363" y="325821"/>
                </a:cubicBezTo>
                <a:cubicBezTo>
                  <a:pt x="1883801" y="336728"/>
                  <a:pt x="1943176" y="335895"/>
                  <a:pt x="2007549" y="357352"/>
                </a:cubicBezTo>
                <a:cubicBezTo>
                  <a:pt x="2028570" y="364359"/>
                  <a:pt x="2049234" y="372542"/>
                  <a:pt x="2070611" y="378372"/>
                </a:cubicBezTo>
                <a:cubicBezTo>
                  <a:pt x="2097931" y="385823"/>
                  <a:pt x="2160570" y="394583"/>
                  <a:pt x="2186225" y="399393"/>
                </a:cubicBezTo>
                <a:cubicBezTo>
                  <a:pt x="2344731" y="429113"/>
                  <a:pt x="2236024" y="414269"/>
                  <a:pt x="2385922" y="430924"/>
                </a:cubicBezTo>
                <a:cubicBezTo>
                  <a:pt x="2452851" y="447656"/>
                  <a:pt x="2460412" y="451945"/>
                  <a:pt x="2554087" y="451945"/>
                </a:cubicBezTo>
                <a:cubicBezTo>
                  <a:pt x="2715284" y="451945"/>
                  <a:pt x="2876404" y="444938"/>
                  <a:pt x="3037563" y="441434"/>
                </a:cubicBezTo>
                <a:cubicBezTo>
                  <a:pt x="3055080" y="437931"/>
                  <a:pt x="3072494" y="433861"/>
                  <a:pt x="3090115" y="430924"/>
                </a:cubicBezTo>
                <a:cubicBezTo>
                  <a:pt x="3114551" y="426851"/>
                  <a:pt x="3139395" y="425272"/>
                  <a:pt x="3163687" y="420414"/>
                </a:cubicBezTo>
                <a:cubicBezTo>
                  <a:pt x="3174551" y="418241"/>
                  <a:pt x="3184565" y="412947"/>
                  <a:pt x="3195218" y="409903"/>
                </a:cubicBezTo>
                <a:cubicBezTo>
                  <a:pt x="3209107" y="405935"/>
                  <a:pt x="3223246" y="402896"/>
                  <a:pt x="3237260" y="399393"/>
                </a:cubicBezTo>
                <a:cubicBezTo>
                  <a:pt x="3318757" y="345062"/>
                  <a:pt x="3276356" y="365340"/>
                  <a:pt x="3363384" y="336331"/>
                </a:cubicBezTo>
                <a:lnTo>
                  <a:pt x="3394915" y="325821"/>
                </a:lnTo>
                <a:cubicBezTo>
                  <a:pt x="3443101" y="253541"/>
                  <a:pt x="3428967" y="286726"/>
                  <a:pt x="3447466" y="231228"/>
                </a:cubicBezTo>
                <a:cubicBezTo>
                  <a:pt x="3443963" y="203200"/>
                  <a:pt x="3451188" y="171543"/>
                  <a:pt x="3436956" y="147145"/>
                </a:cubicBezTo>
                <a:cubicBezTo>
                  <a:pt x="3424226" y="125323"/>
                  <a:pt x="3394915" y="119117"/>
                  <a:pt x="3373894" y="105103"/>
                </a:cubicBezTo>
                <a:cubicBezTo>
                  <a:pt x="3363384" y="98096"/>
                  <a:pt x="3354346" y="88078"/>
                  <a:pt x="3342363" y="84083"/>
                </a:cubicBezTo>
                <a:cubicBezTo>
                  <a:pt x="3228288" y="46057"/>
                  <a:pt x="3295663" y="62527"/>
                  <a:pt x="3111135" y="52552"/>
                </a:cubicBezTo>
                <a:lnTo>
                  <a:pt x="2890418" y="42041"/>
                </a:lnTo>
                <a:cubicBezTo>
                  <a:pt x="2851796" y="39627"/>
                  <a:pt x="2813236" y="36052"/>
                  <a:pt x="2774804" y="31531"/>
                </a:cubicBezTo>
                <a:cubicBezTo>
                  <a:pt x="2753639" y="29041"/>
                  <a:pt x="2732994" y="22595"/>
                  <a:pt x="2711742" y="21021"/>
                </a:cubicBezTo>
                <a:cubicBezTo>
                  <a:pt x="2638288" y="15580"/>
                  <a:pt x="2564573" y="14486"/>
                  <a:pt x="2491025" y="10510"/>
                </a:cubicBezTo>
                <a:lnTo>
                  <a:pt x="2322860" y="0"/>
                </a:lnTo>
                <a:lnTo>
                  <a:pt x="1870915" y="10510"/>
                </a:lnTo>
                <a:lnTo>
                  <a:pt x="1366418" y="21021"/>
                </a:lnTo>
                <a:lnTo>
                  <a:pt x="1019577" y="31531"/>
                </a:lnTo>
                <a:cubicBezTo>
                  <a:pt x="991549" y="35034"/>
                  <a:pt x="963734" y="41465"/>
                  <a:pt x="935494" y="42041"/>
                </a:cubicBezTo>
                <a:lnTo>
                  <a:pt x="21094" y="63062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7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D069-A74D-6B4D-93A1-FF841784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12529"/>
                </a:solidFill>
                <a:latin typeface="News Gothic MT" panose="020B0503020103020203" pitchFamily="34" charset="0"/>
              </a:rPr>
              <a:t>Project Description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7819-61CF-FB44-B9E7-9644F777D8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9"/>
            <a:ext cx="6365789" cy="27577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rgbClr val="212529"/>
                </a:solidFill>
                <a:latin typeface="-apple-system"/>
              </a:rPr>
              <a:t>This project is a machine learning exercise in which we used an NLP classification model to determine whether a news article is considered a reliable source of information. The model implements a Multinomial Naïve Bayes algorithm to predict these news sources as “reliable”  or “unreliable”. </a:t>
            </a:r>
            <a:endParaRPr lang="en-US" sz="2400" dirty="0">
              <a:latin typeface="News Gothic MT" panose="020B0503020103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2F79B-9BB0-FF40-980D-294217418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4300151"/>
            <a:ext cx="10515600" cy="18768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solidFill>
                  <a:srgbClr val="212529"/>
                </a:solidFill>
                <a:latin typeface="-apple-system"/>
              </a:rPr>
              <a:t>The process started by exploring the data, preprocessing the model input, training the model and testing it. Finally, we developed a website that features a user input form on our home page in which you can paste your own article to determine whether it is a reliable information source.</a:t>
            </a:r>
          </a:p>
          <a:p>
            <a:pPr algn="just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94B84-3057-5141-ACDA-0457CBD92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400" y="1690688"/>
            <a:ext cx="3962400" cy="22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8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8B03-95A9-524F-9AB8-81CECED0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4708D3C-5923-1842-BEB8-5B03814916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4099986" y="1690687"/>
            <a:ext cx="7734815" cy="4685398"/>
          </a:xfrm>
          <a:prstGeom prst="rect">
            <a:avLst/>
          </a:prstGeom>
        </p:spPr>
      </p:pic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20C8D323-1501-F740-83E4-A5B009342B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556569" y="1690688"/>
            <a:ext cx="7734815" cy="4685398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29403F-3A63-B44C-A1B0-B83B5E13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7570" y="1825625"/>
            <a:ext cx="10116860" cy="435133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247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E738-CFE8-F14E-8BCD-8134F2AB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C74AB93-CF59-AB4B-ACD4-7CA8981488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224" y="2183880"/>
            <a:ext cx="3612755" cy="3471422"/>
          </a:xfrm>
          <a:prstGeom prst="rect">
            <a:avLst/>
          </a:prstGeom>
        </p:spPr>
      </p:pic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281F5FB9-6D1E-874C-BE23-C6F93A802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979" y="2183880"/>
            <a:ext cx="938650" cy="3471422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0C58F067-FC6E-1F40-A9DB-98ABB1192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2629" y="2183880"/>
            <a:ext cx="3612755" cy="3471422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583320-EDB7-C34C-A0D5-951ED6396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100" y="2477267"/>
            <a:ext cx="7649800" cy="300913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208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4" name="Picture 3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7FBE492F-8DE1-0E40-90F8-C365F93C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1984631" y="1596144"/>
            <a:ext cx="8222735" cy="4810300"/>
          </a:xfrm>
          <a:prstGeom prst="rect">
            <a:avLst/>
          </a:prstGeom>
        </p:spPr>
      </p:pic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860710-D89F-2641-901C-A0A4F81E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0733" y="1825625"/>
            <a:ext cx="6870533" cy="435133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784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A7AF1-7313-E647-A11A-0095DCEE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643753" y="1977274"/>
            <a:ext cx="5823116" cy="4048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C14BF-8E6B-C74D-BDB3-0E390647B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6868" y="1977274"/>
            <a:ext cx="4886931" cy="4048040"/>
          </a:xfrm>
          <a:prstGeom prst="rect">
            <a:avLst/>
          </a:prstGeo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A227AE-8F94-D847-A578-C1E3F5773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26080"/>
            <a:ext cx="10515600" cy="3550428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78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F38D-D09A-DF46-AA9C-3B6EB9DA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F23700D-B328-6A4E-80C2-64A3916A8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25" y="3429000"/>
            <a:ext cx="5880975" cy="293457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B22DAB7-023B-8540-9F26-4F760B1A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95" y="3434893"/>
            <a:ext cx="5880975" cy="2928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8387DD-C74C-9F4A-93BA-DE58963726C7}"/>
              </a:ext>
            </a:extLst>
          </p:cNvPr>
          <p:cNvSpPr txBox="1"/>
          <p:nvPr/>
        </p:nvSpPr>
        <p:spPr>
          <a:xfrm>
            <a:off x="7070837" y="1861879"/>
            <a:ext cx="306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Unreliable</a:t>
            </a:r>
          </a:p>
        </p:txBody>
      </p:sp>
      <p:pic>
        <p:nvPicPr>
          <p:cNvPr id="4" name="Picture 3" descr="A picture containing text, clipart, sign, tableware&#10;&#10;Description automatically generated">
            <a:extLst>
              <a:ext uri="{FF2B5EF4-FFF2-40B4-BE49-F238E27FC236}">
                <a16:creationId xmlns:a16="http://schemas.microsoft.com/office/drawing/2014/main" id="{4DA0E6AD-1DE1-5648-96E0-E5936FDE3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62" y="1946103"/>
            <a:ext cx="3797300" cy="1397000"/>
          </a:xfrm>
          <a:prstGeom prst="rect">
            <a:avLst/>
          </a:prstGeom>
        </p:spPr>
      </p:pic>
      <p:pic>
        <p:nvPicPr>
          <p:cNvPr id="10" name="Picture 9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F62B46A4-782C-D84E-A225-272377AA3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232" y="1850853"/>
            <a:ext cx="4889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Data Exploration</a:t>
            </a:r>
          </a:p>
        </p:txBody>
      </p:sp>
      <p:pic>
        <p:nvPicPr>
          <p:cNvPr id="4" name="Picture 3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3CD4CEC1-523C-E045-922B-2402C5E8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546" y="1674342"/>
            <a:ext cx="4772488" cy="4802187"/>
          </a:xfrm>
          <a:prstGeom prst="rect">
            <a:avLst/>
          </a:prstGeom>
        </p:spPr>
      </p:pic>
      <p:pic>
        <p:nvPicPr>
          <p:cNvPr id="7" name="Picture 6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1125B527-26B1-794C-A5E4-477C144E9E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9034" y="1674342"/>
            <a:ext cx="4772488" cy="4802187"/>
          </a:xfrm>
          <a:prstGeom prst="rect">
            <a:avLst/>
          </a:prstGeom>
        </p:spPr>
      </p:pic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791345-040D-4449-9D8E-076C88AE6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9738" y="1899767"/>
            <a:ext cx="8872523" cy="4351338"/>
          </a:xfrm>
        </p:spPr>
      </p:pic>
    </p:spTree>
    <p:extLst>
      <p:ext uri="{BB962C8B-B14F-4D97-AF65-F5344CB8AC3E}">
        <p14:creationId xmlns:p14="http://schemas.microsoft.com/office/powerpoint/2010/main" val="381067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0C20C34-67CB-8D4B-B23B-B5AB3C6C4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4430752" y="4017962"/>
            <a:ext cx="3467100" cy="23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72E26-B035-D748-BD84-871DB18B3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1014452" y="3979862"/>
            <a:ext cx="3416300" cy="2374900"/>
          </a:xfrm>
          <a:prstGeom prst="rect">
            <a:avLst/>
          </a:prstGeom>
        </p:spPr>
      </p:pic>
      <p:pic>
        <p:nvPicPr>
          <p:cNvPr id="12" name="Picture 11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2E377F75-4CDA-E449-A815-34C96AA93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7852" y="3979862"/>
            <a:ext cx="3314096" cy="2374900"/>
          </a:xfrm>
          <a:prstGeom prst="rect">
            <a:avLst/>
          </a:prstGeom>
        </p:spPr>
      </p:pic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D516682-D84A-8B4D-BA5F-721A6244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4307182" y="1690688"/>
            <a:ext cx="3467100" cy="233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CB353-7BED-9B41-B93C-D54880D3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News Gothic MT" panose="020B0503020103020203" pitchFamily="34" charset="0"/>
              </a:rPr>
              <a:t>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B0B56-CE06-694C-A502-BE5BC55BB1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7795648" y="1690688"/>
            <a:ext cx="3416300" cy="2374900"/>
          </a:xfrm>
          <a:prstGeom prst="rect">
            <a:avLst/>
          </a:prstGeom>
        </p:spPr>
      </p:pic>
      <p:pic>
        <p:nvPicPr>
          <p:cNvPr id="9" name="Picture 8" descr="A picture containing text, newspaper, receipt&#10;&#10;Description automatically generated">
            <a:extLst>
              <a:ext uri="{FF2B5EF4-FFF2-40B4-BE49-F238E27FC236}">
                <a16:creationId xmlns:a16="http://schemas.microsoft.com/office/drawing/2014/main" id="{6DDE7892-9748-8B42-9EBC-F7A7AA7DA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52" y="1690688"/>
            <a:ext cx="3314096" cy="2374900"/>
          </a:xfrm>
          <a:prstGeom prst="rect">
            <a:avLst/>
          </a:prstGeo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83F87D-5FDF-6D43-BDFA-6E59601A6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72252" y="1825625"/>
            <a:ext cx="8647495" cy="4351338"/>
          </a:xfrm>
        </p:spPr>
      </p:pic>
    </p:spTree>
    <p:extLst>
      <p:ext uri="{BB962C8B-B14F-4D97-AF65-F5344CB8AC3E}">
        <p14:creationId xmlns:p14="http://schemas.microsoft.com/office/powerpoint/2010/main" val="404793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230</Words>
  <Application>Microsoft Macintosh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News Gothic MT</vt:lpstr>
      <vt:lpstr>Office Theme</vt:lpstr>
      <vt:lpstr>PowerPoint Presentation</vt:lpstr>
      <vt:lpstr>Project Description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Preprocessing</vt:lpstr>
      <vt:lpstr>Preprocessing</vt:lpstr>
      <vt:lpstr>Training the Model</vt:lpstr>
      <vt:lpstr>Naïve Bayes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EMILIO BELLO</dc:creator>
  <cp:lastModifiedBy>EMILIO BELLO</cp:lastModifiedBy>
  <cp:revision>34</cp:revision>
  <dcterms:created xsi:type="dcterms:W3CDTF">2020-12-02T02:49:29Z</dcterms:created>
  <dcterms:modified xsi:type="dcterms:W3CDTF">2020-12-05T03:22:29Z</dcterms:modified>
</cp:coreProperties>
</file>